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2571745"/>
            <a:ext cx="7772400" cy="1000133"/>
          </a:xfrm>
        </p:spPr>
        <p:txBody>
          <a:bodyPr/>
          <a:lstStyle>
            <a:lvl1pPr algn="ctr">
              <a:defRPr sz="440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00100" y="3929066"/>
            <a:ext cx="7129490" cy="114300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72264" y="6356350"/>
            <a:ext cx="2133600" cy="365125"/>
          </a:xfrm>
        </p:spPr>
        <p:txBody>
          <a:bodyPr/>
          <a:lstStyle>
            <a:lvl1pPr algn="r">
              <a:defRPr/>
            </a:lvl1pPr>
          </a:lstStyle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28596" y="6356351"/>
            <a:ext cx="2214578" cy="365125"/>
          </a:xfr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438532" y="6356350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1285852" y="3643314"/>
            <a:ext cx="6500858" cy="1588"/>
          </a:xfrm>
          <a:prstGeom prst="line">
            <a:avLst/>
          </a:prstGeom>
          <a:noFill/>
          <a:ln w="38100" cap="rnd" cmpd="sng" algn="ctr">
            <a:solidFill>
              <a:schemeClr val="tx2">
                <a:shade val="75000"/>
              </a:scheme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15328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115328" cy="4525963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72330" y="785795"/>
            <a:ext cx="928694" cy="5494340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00034" y="1071546"/>
            <a:ext cx="6472254" cy="5143538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6829444" cy="928686"/>
          </a:xfrm>
        </p:spPr>
        <p:txBody>
          <a:bodyPr/>
          <a:lstStyle>
            <a:lvl1pPr>
              <a:defRPr sz="400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00034" y="1357298"/>
            <a:ext cx="6786610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3786190"/>
            <a:ext cx="8286808" cy="857256"/>
          </a:xfrm>
        </p:spPr>
        <p:txBody>
          <a:bodyPr anchor="ctr"/>
          <a:lstStyle>
            <a:lvl1pPr algn="l">
              <a:defRPr sz="4400" b="1" cap="all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857760"/>
            <a:ext cx="8215370" cy="1214446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13495" y="4714884"/>
            <a:ext cx="8201909" cy="29261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28612"/>
            <a:ext cx="8229600" cy="11430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5354646"/>
            <a:ext cx="4041648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0034" y="1571612"/>
            <a:ext cx="4040188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87860" y="5357826"/>
            <a:ext cx="4041648" cy="639762"/>
          </a:xfrm>
          <a:prstGeom prst="roundRect">
            <a:avLst>
              <a:gd name="adj" fmla="val 0"/>
            </a:avLst>
          </a:prstGeom>
          <a:noFill/>
          <a:ln w="19050">
            <a:noFill/>
            <a:prstDash val="sysDot"/>
          </a:ln>
          <a:scene3d>
            <a:camera prst="orthographicFront"/>
            <a:lightRig rig="threePt" dir="t"/>
          </a:scene3d>
          <a:sp3d>
            <a:contourClr>
              <a:schemeClr val="tx2"/>
            </a:contourClr>
          </a:sp3d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 b="1"/>
            </a:lvl2pPr>
            <a:lvl3pPr marL="914400" indent="0" algn="ctr">
              <a:buNone/>
              <a:defRPr sz="18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87860" y="1571612"/>
            <a:ext cx="4041775" cy="378621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500034" y="6215082"/>
            <a:ext cx="8143932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1357299"/>
            <a:ext cx="7572428" cy="3643339"/>
          </a:xfrm>
        </p:spPr>
        <p:txBody>
          <a:bodyPr/>
          <a:lstStyle>
            <a:lvl1pPr>
              <a:defRPr sz="24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571480"/>
            <a:ext cx="7643866" cy="642942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2114" y="5072074"/>
            <a:ext cx="8151852" cy="1054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00034" y="1214422"/>
            <a:ext cx="7572428" cy="1588"/>
          </a:xfrm>
          <a:prstGeom prst="line">
            <a:avLst/>
          </a:prstGeom>
          <a:noFill/>
          <a:ln w="38100" cap="rnd" cmpd="sng" algn="ctr">
            <a:solidFill>
              <a:srgbClr val="FBFEC6">
                <a:shade val="75000"/>
              </a:srgbClr>
            </a:solidFill>
            <a:prstDash val="sysDot"/>
          </a:ln>
          <a:effectLst>
            <a:outerShdw blurRad="50800" dist="25400" dir="2400000" algn="tl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3042" y="428604"/>
            <a:ext cx="4500594" cy="566738"/>
          </a:xfrm>
        </p:spPr>
        <p:txBody>
          <a:bodyPr anchor="ctr"/>
          <a:lstStyle>
            <a:lvl1pPr algn="l">
              <a:defRPr sz="2000" b="1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00298" y="5500702"/>
            <a:ext cx="5214974" cy="714380"/>
          </a:xfrm>
        </p:spPr>
        <p:txBody>
          <a:bodyPr/>
          <a:lstStyle>
            <a:lvl1pPr marL="0" indent="0" algn="l">
              <a:buNone/>
              <a:defRPr sz="1400"/>
            </a:lvl1pPr>
            <a:lvl2pPr marL="457200" indent="0" algn="l">
              <a:buNone/>
              <a:defRPr sz="1200"/>
            </a:lvl2pPr>
            <a:lvl3pPr marL="914400" indent="0" algn="l">
              <a:buNone/>
              <a:defRPr sz="1000"/>
            </a:lvl3pPr>
            <a:lvl4pPr marL="1371600" indent="0" algn="l">
              <a:buNone/>
              <a:defRPr sz="900"/>
            </a:lvl4pPr>
            <a:lvl5pPr marL="1828800" indent="0" algn="l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그림 개체 틀 11"/>
          <p:cNvSpPr>
            <a:spLocks noGrp="1"/>
          </p:cNvSpPr>
          <p:nvPr>
            <p:ph type="pic" sz="quarter" idx="1"/>
          </p:nvPr>
        </p:nvSpPr>
        <p:spPr>
          <a:xfrm>
            <a:off x="1785918" y="1000108"/>
            <a:ext cx="5857875" cy="442912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2">
              <a:shade val="50000"/>
            </a:schemeClr>
          </a:solidFill>
          <a:ln w="76200">
            <a:solidFill>
              <a:schemeClr val="bg2">
                <a:tint val="60000"/>
              </a:schemeClr>
            </a:solidFill>
          </a:ln>
        </p:spPr>
        <p:txBody>
          <a:bodyPr/>
          <a:lstStyle/>
          <a:p>
            <a:r>
              <a:rPr kumimoji="0" lang="ko-KR" altLang="en-US"/>
              <a:t>그림을 추가하려면 아이콘을 클릭하십시오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6829444" cy="857248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85804" y="1500174"/>
            <a:ext cx="8229600" cy="462599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572264" y="6357958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E8EB13CF-59C5-42C7-B29C-5CEA837CF133}" type="datetimeFigureOut">
              <a:rPr lang="ko-KR" altLang="en-US" smtClean="0"/>
              <a:pPr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1954" y="6356351"/>
            <a:ext cx="2681286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143372" y="6356351"/>
            <a:ext cx="1114404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D383507D-81C7-4274-8541-F957F743702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1" hangingPunct="1">
        <a:spcBef>
          <a:spcPct val="0"/>
        </a:spcBef>
        <a:buNone/>
        <a:defRPr kumimoji="0" sz="4000" b="0" kern="1200">
          <a:gradFill flip="none" rotWithShape="1">
            <a:gsLst>
              <a:gs pos="0">
                <a:schemeClr val="tx2"/>
              </a:gs>
              <a:gs pos="100000">
                <a:schemeClr val="tx1"/>
              </a:gs>
            </a:gsLst>
            <a:lin ang="5400000" scaled="1"/>
            <a:tileRect/>
          </a:gradFill>
          <a:effectLst>
            <a:innerShdw blurRad="50800" dist="50800" dir="13500000">
              <a:srgbClr val="000000">
                <a:alpha val="80000"/>
              </a:srgbClr>
            </a:innerShdw>
          </a:effectLst>
          <a:latin typeface="+mj-ea"/>
          <a:ea typeface="+mj-ea"/>
          <a:cs typeface="HY견고딕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Clr>
          <a:schemeClr val="accent2"/>
        </a:buClr>
        <a:buFont typeface="Wingdings 2"/>
        <a:buChar char="õ"/>
        <a:defRPr kumimoji="0" sz="3200" kern="1200">
          <a:solidFill>
            <a:schemeClr val="tx1"/>
          </a:solidFill>
          <a:latin typeface="+mn-ea"/>
          <a:ea typeface="+mn-ea"/>
          <a:cs typeface="맑은 고딕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/>
        </a:buClr>
        <a:buSzPct val="90000"/>
        <a:buFont typeface="Wingdings 2"/>
        <a:buChar char="â"/>
        <a:defRPr kumimoji="0" sz="2800" kern="1200">
          <a:solidFill>
            <a:schemeClr val="tx1"/>
          </a:solidFill>
          <a:latin typeface="+mn-ea"/>
          <a:ea typeface="+mn-ea"/>
          <a:cs typeface="맑은 고딕"/>
        </a:defRPr>
      </a:lvl2pPr>
      <a:lvl3pPr marL="1143000" indent="-228600" algn="l" rtl="0" eaLnBrk="1" latinLnBrk="1" hangingPunct="1">
        <a:spcBef>
          <a:spcPct val="20000"/>
        </a:spcBef>
        <a:buClr>
          <a:schemeClr val="accent3"/>
        </a:buClr>
        <a:buSzPct val="85000"/>
        <a:buFont typeface="Wingdings 2"/>
        <a:buChar char="Ý"/>
        <a:defRPr kumimoji="0" sz="2400" kern="1200">
          <a:solidFill>
            <a:schemeClr val="tx1"/>
          </a:solidFill>
          <a:latin typeface="+mn-ea"/>
          <a:ea typeface="+mn-ea"/>
          <a:cs typeface="맑은 고딕"/>
        </a:defRPr>
      </a:lvl3pPr>
      <a:lvl4pPr marL="1600200" indent="-228600" algn="l" rtl="0" eaLnBrk="1" latinLnBrk="1" hangingPunct="1">
        <a:spcBef>
          <a:spcPct val="20000"/>
        </a:spcBef>
        <a:buClr>
          <a:schemeClr val="accent5"/>
        </a:buClr>
        <a:buSzPct val="75000"/>
        <a:buFont typeface="Wingdings 2"/>
        <a:buChar char="×"/>
        <a:defRPr kumimoji="0" sz="2200" kern="1200">
          <a:solidFill>
            <a:schemeClr val="tx1"/>
          </a:solidFill>
          <a:latin typeface="+mn-ea"/>
          <a:ea typeface="+mn-ea"/>
          <a:cs typeface="맑은 고딕"/>
        </a:defRPr>
      </a:lvl4pPr>
      <a:lvl5pPr marL="2057400" indent="-228600" algn="l" rtl="0" eaLnBrk="1" latinLnBrk="1" hangingPunct="1">
        <a:spcBef>
          <a:spcPct val="20000"/>
        </a:spcBef>
        <a:buClr>
          <a:schemeClr val="accent6"/>
        </a:buClr>
        <a:buSzPct val="70000"/>
        <a:buFont typeface="Wingdings 2"/>
        <a:buChar char="Ð"/>
        <a:defRPr kumimoji="0" sz="2000" kern="1200">
          <a:solidFill>
            <a:schemeClr val="tx1"/>
          </a:solidFill>
          <a:latin typeface="+mn-ea"/>
          <a:ea typeface="+mn-ea"/>
          <a:cs typeface="맑은 고딕"/>
        </a:defRPr>
      </a:lvl5pPr>
      <a:lvl6pPr marL="2514600" indent="-228600" algn="l" rtl="0" eaLnBrk="1" latinLnBrk="1" hangingPunct="1">
        <a:spcBef>
          <a:spcPct val="20000"/>
        </a:spcBef>
        <a:buClr>
          <a:schemeClr val="accent4">
            <a:tint val="60000"/>
          </a:schemeClr>
        </a:buClr>
        <a:buSzPct val="60000"/>
        <a:buFont typeface="Wingdings 2"/>
        <a:buChar char="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SzPct val="50000"/>
        <a:buFont typeface="Wingdings 2"/>
        <a:buChar char="Ý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3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accent1">
            <a:tint val="60000"/>
          </a:schemeClr>
        </a:buClr>
        <a:buSzPct val="50000"/>
        <a:buFont typeface="Wingdings 2"/>
        <a:buChar char="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2910" y="500042"/>
            <a:ext cx="7772400" cy="1828800"/>
          </a:xfrm>
        </p:spPr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조 방향 전광판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14348" y="2428868"/>
            <a:ext cx="7772400" cy="914400"/>
          </a:xfrm>
        </p:spPr>
        <p:txBody>
          <a:bodyPr/>
          <a:lstStyle/>
          <a:p>
            <a:r>
              <a:rPr lang="en-US" altLang="ko-KR" dirty="0"/>
              <a:t>20151533 </a:t>
            </a:r>
            <a:r>
              <a:rPr lang="ko-KR" altLang="en-US" dirty="0"/>
              <a:t>박성철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E0938-F74A-4EF9-8ED7-32FD6CE5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             </a:t>
            </a:r>
            <a:r>
              <a:rPr lang="ko-KR" altLang="en-US" sz="4800" dirty="0"/>
              <a:t>목  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D493AD-0551-4A86-BCB1-96EFC5053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작품 </a:t>
            </a:r>
            <a:r>
              <a:rPr lang="ko-KR" altLang="en-US" dirty="0" smtClean="0"/>
              <a:t>구상</a:t>
            </a:r>
            <a:endParaRPr lang="en-US" altLang="ko-KR" dirty="0"/>
          </a:p>
          <a:p>
            <a:r>
              <a:rPr lang="ko-KR" altLang="en-US" dirty="0"/>
              <a:t>사용 부품</a:t>
            </a:r>
            <a:endParaRPr lang="en-US" altLang="ko-KR" dirty="0"/>
          </a:p>
          <a:p>
            <a:r>
              <a:rPr lang="en-US" altLang="ko-KR" dirty="0" err="1"/>
              <a:t>Fritizing</a:t>
            </a:r>
            <a:r>
              <a:rPr lang="en-US" altLang="ko-KR" dirty="0"/>
              <a:t> </a:t>
            </a:r>
            <a:r>
              <a:rPr lang="ko-KR" altLang="en-US" dirty="0"/>
              <a:t>회로</a:t>
            </a:r>
            <a:endParaRPr lang="en-US" altLang="ko-KR" dirty="0"/>
          </a:p>
          <a:p>
            <a:r>
              <a:rPr lang="en-US" altLang="ko-KR" dirty="0"/>
              <a:t>Arduino </a:t>
            </a:r>
            <a:r>
              <a:rPr lang="ko-KR" altLang="en-US" dirty="0"/>
              <a:t>회로</a:t>
            </a:r>
            <a:endParaRPr lang="en-US" altLang="ko-KR" dirty="0"/>
          </a:p>
          <a:p>
            <a:r>
              <a:rPr lang="en-US" altLang="ko-KR" dirty="0"/>
              <a:t>Arduino </a:t>
            </a:r>
            <a:r>
              <a:rPr lang="ko-KR" altLang="en-US" dirty="0"/>
              <a:t>코드</a:t>
            </a:r>
            <a:endParaRPr lang="en-US" altLang="ko-KR" dirty="0"/>
          </a:p>
          <a:p>
            <a:r>
              <a:rPr lang="ko-KR" altLang="en-US" dirty="0"/>
              <a:t>결과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63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401080" cy="928686"/>
          </a:xfrm>
        </p:spPr>
        <p:txBody>
          <a:bodyPr>
            <a:normAutofit/>
          </a:bodyPr>
          <a:lstStyle/>
          <a:p>
            <a:r>
              <a:rPr lang="ko-KR" altLang="en-US" dirty="0"/>
              <a:t>             </a:t>
            </a:r>
            <a:r>
              <a:rPr lang="ko-KR" altLang="en-US" dirty="0" smtClean="0"/>
              <a:t>    작품 구상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14618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>
              <a:buNone/>
            </a:pPr>
            <a:r>
              <a:rPr lang="ko-KR" altLang="en-US" dirty="0"/>
              <a:t>   우리가 흔히 볼 수 있는 전광판 형태인  도트매트릭스와 조이스틱을 서로 연결해 원하는 방향을 도트매트릭스에 직접 제어 할 수 있게 해보고 싶어 만들게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8329642" cy="928686"/>
          </a:xfrm>
        </p:spPr>
        <p:txBody>
          <a:bodyPr>
            <a:normAutofit/>
          </a:bodyPr>
          <a:lstStyle/>
          <a:p>
            <a:r>
              <a:rPr lang="en-US" altLang="ko-KR" dirty="0"/>
              <a:t>                 </a:t>
            </a:r>
            <a:r>
              <a:rPr lang="ko-KR" altLang="en-US" dirty="0"/>
              <a:t>사용 부품</a:t>
            </a:r>
          </a:p>
        </p:txBody>
      </p:sp>
      <p:pic>
        <p:nvPicPr>
          <p:cNvPr id="4" name="내용 개체 틀 3" descr="Chrysanthemum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2605" y="1643050"/>
            <a:ext cx="2961887" cy="2428891"/>
          </a:xfrm>
        </p:spPr>
      </p:pic>
      <p:pic>
        <p:nvPicPr>
          <p:cNvPr id="5" name="그림 4" descr="Dese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10" y="1671596"/>
            <a:ext cx="3136116" cy="2463550"/>
          </a:xfrm>
          <a:prstGeom prst="rect">
            <a:avLst/>
          </a:prstGeom>
        </p:spPr>
      </p:pic>
      <p:pic>
        <p:nvPicPr>
          <p:cNvPr id="6" name="그림 5" descr="Hydrangea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4286256"/>
            <a:ext cx="3214710" cy="2064578"/>
          </a:xfrm>
          <a:prstGeom prst="rect">
            <a:avLst/>
          </a:prstGeom>
        </p:spPr>
      </p:pic>
      <p:pic>
        <p:nvPicPr>
          <p:cNvPr id="7" name="그림 6" descr="Jellyfis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10" y="4357694"/>
            <a:ext cx="3000396" cy="199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57166"/>
            <a:ext cx="7972452" cy="928686"/>
          </a:xfrm>
        </p:spPr>
        <p:txBody>
          <a:bodyPr/>
          <a:lstStyle/>
          <a:p>
            <a:r>
              <a:rPr lang="en-US" altLang="ko-KR" dirty="0"/>
              <a:t>               </a:t>
            </a:r>
            <a:r>
              <a:rPr lang="en-US" altLang="ko-KR" dirty="0" err="1"/>
              <a:t>Fritizing</a:t>
            </a:r>
            <a:r>
              <a:rPr lang="en-US" altLang="ko-KR" dirty="0"/>
              <a:t> </a:t>
            </a:r>
            <a:r>
              <a:rPr lang="ko-KR" altLang="en-US" dirty="0"/>
              <a:t>회로</a:t>
            </a:r>
          </a:p>
        </p:txBody>
      </p:sp>
      <p:pic>
        <p:nvPicPr>
          <p:cNvPr id="4" name="내용 개체 틀 3" descr="회로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500174"/>
            <a:ext cx="6709645" cy="462597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         Arduino </a:t>
            </a:r>
            <a:r>
              <a:rPr lang="ko-KR" altLang="en-US" dirty="0" smtClean="0"/>
              <a:t>회로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58" y="1484784"/>
            <a:ext cx="6552728" cy="4625975"/>
          </a:xfrm>
        </p:spPr>
      </p:pic>
    </p:spTree>
    <p:extLst>
      <p:ext uri="{BB962C8B-B14F-4D97-AF65-F5344CB8AC3E}">
        <p14:creationId xmlns:p14="http://schemas.microsoft.com/office/powerpoint/2010/main" val="2695181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         Arduino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60" y="1628800"/>
            <a:ext cx="3879147" cy="4666440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279" y="1772816"/>
            <a:ext cx="2808312" cy="40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           결과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시연영상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결과영상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1500188"/>
            <a:ext cx="6603075" cy="4625975"/>
          </a:xfrm>
        </p:spPr>
      </p:pic>
    </p:spTree>
    <p:extLst>
      <p:ext uri="{BB962C8B-B14F-4D97-AF65-F5344CB8AC3E}">
        <p14:creationId xmlns:p14="http://schemas.microsoft.com/office/powerpoint/2010/main" val="168999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보자기">
  <a:themeElements>
    <a:clrScheme name="보자기">
      <a:dk1>
        <a:sysClr val="windowText" lastClr="000000"/>
      </a:dk1>
      <a:lt1>
        <a:sysClr val="window" lastClr="FFFFFF"/>
      </a:lt1>
      <a:dk2>
        <a:srgbClr val="006270"/>
      </a:dk2>
      <a:lt2>
        <a:srgbClr val="FBFEC6"/>
      </a:lt2>
      <a:accent1>
        <a:srgbClr val="A0C435"/>
      </a:accent1>
      <a:accent2>
        <a:srgbClr val="F29F26"/>
      </a:accent2>
      <a:accent3>
        <a:srgbClr val="08BBDB"/>
      </a:accent3>
      <a:accent4>
        <a:srgbClr val="687CDD"/>
      </a:accent4>
      <a:accent5>
        <a:srgbClr val="28C874"/>
      </a:accent5>
      <a:accent6>
        <a:srgbClr val="E47963"/>
      </a:accent6>
      <a:hlink>
        <a:srgbClr val="64C143"/>
      </a:hlink>
      <a:folHlink>
        <a:srgbClr val="9A9A9A"/>
      </a:folHlink>
    </a:clrScheme>
    <a:fontScheme name="보자기">
      <a:maj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HY견고딕"/>
        <a:font script="Hans" typeface="华文楷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Lucida Sans"/>
        <a:ea typeface=""/>
        <a:cs typeface=""/>
        <a:font script="Grek" typeface="Arial"/>
        <a:font script="Cyrl" typeface="Arial"/>
        <a:font script="Jpan" typeface="HGP明朝E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보자기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45000"/>
                <a:shade val="95000"/>
                <a:hueMod val="100000"/>
                <a:satMod val="100000"/>
              </a:schemeClr>
            </a:gs>
            <a:gs pos="50000">
              <a:schemeClr val="phClr">
                <a:tint val="8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50000">
              <a:schemeClr val="phClr">
                <a:tint val="100000"/>
                <a:shade val="50000"/>
                <a:hueMod val="100000"/>
                <a:satMod val="100000"/>
              </a:schemeClr>
            </a:gs>
            <a:gs pos="100000">
              <a:schemeClr val="phClr">
                <a:tint val="75000"/>
                <a:shade val="100000"/>
                <a:hueMod val="100000"/>
                <a:satMod val="100000"/>
              </a:schemeClr>
            </a:gs>
          </a:gsLst>
          <a:lin ang="13500000" scaled="1"/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38100" dir="2400000" algn="br">
              <a:srgbClr val="000000">
                <a:alpha val="70588"/>
              </a:srgbClr>
            </a:outerShdw>
          </a:effectLst>
        </a:effectStyle>
        <a:effectStyle>
          <a:effectLst>
            <a:outerShdw blurRad="63500" dist="50800" dir="2400000" sx="96000" sy="96000">
              <a:srgbClr val="000000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l">
              <a:rot lat="0" lon="600000" rev="5100000"/>
            </a:lightRig>
          </a:scene3d>
          <a:sp3d prstMaterial="plastic">
            <a:bevelT w="38100" h="25400"/>
            <a:contourClr>
              <a:srgbClr val="FFFFFF">
                <a:alpha val="0"/>
              </a:srgbClr>
            </a:contourClr>
          </a:sp3d>
        </a:effectStyle>
        <a:effectStyle>
          <a:effectLst>
            <a:outerShdw blurRad="63500" dist="63500" dir="600000" sx="96000" sy="96000">
              <a:srgbClr val="0F0F0F">
                <a:alpha val="78431"/>
              </a:srgbClr>
            </a:outerShdw>
          </a:effectLst>
          <a:scene3d>
            <a:camera prst="orthographicFront" fov="0">
              <a:rot lat="0" lon="0" rev="0"/>
            </a:camera>
            <a:lightRig rig="twoPt" dir="t">
              <a:rot lat="0" lon="600000" rev="5100000"/>
            </a:lightRig>
          </a:scene3d>
          <a:sp3d prstMaterial="plastic">
            <a:bevelT w="114300" h="1143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45000"/>
                <a:hueMod val="100000"/>
                <a:satMod val="10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47000"/>
                <a:hueMod val="100000"/>
                <a:satMod val="100000"/>
              </a:schemeClr>
              <a:schemeClr val="phClr">
                <a:tint val="7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Wrapper</Template>
  <TotalTime>227</TotalTime>
  <Words>65</Words>
  <Application>Microsoft Office PowerPoint</Application>
  <PresentationFormat>화면 슬라이드 쇼(4:3)</PresentationFormat>
  <Paragraphs>17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HY견고딕</vt:lpstr>
      <vt:lpstr>맑은 고딕</vt:lpstr>
      <vt:lpstr>Lucida Sans</vt:lpstr>
      <vt:lpstr>Wingdings 2</vt:lpstr>
      <vt:lpstr>보자기</vt:lpstr>
      <vt:lpstr>9조 방향 전광판</vt:lpstr>
      <vt:lpstr>                목  차</vt:lpstr>
      <vt:lpstr>                 작품 구상</vt:lpstr>
      <vt:lpstr>                 사용 부품</vt:lpstr>
      <vt:lpstr>               Fritizing 회로</vt:lpstr>
      <vt:lpstr>          Arduino 회로</vt:lpstr>
      <vt:lpstr>          Arduino 코드</vt:lpstr>
      <vt:lpstr>           결과(시연영상)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박미솔</dc:creator>
  <cp:lastModifiedBy>Windows 사용자</cp:lastModifiedBy>
  <cp:revision>28</cp:revision>
  <dcterms:created xsi:type="dcterms:W3CDTF">2019-12-05T13:19:48Z</dcterms:created>
  <dcterms:modified xsi:type="dcterms:W3CDTF">2019-12-10T06:10:09Z</dcterms:modified>
</cp:coreProperties>
</file>